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97" r:id="rId2"/>
    <p:sldId id="273" r:id="rId3"/>
    <p:sldId id="294" r:id="rId4"/>
    <p:sldId id="274" r:id="rId5"/>
    <p:sldId id="275" r:id="rId6"/>
    <p:sldId id="306" r:id="rId7"/>
    <p:sldId id="304" r:id="rId8"/>
    <p:sldId id="287" r:id="rId9"/>
    <p:sldId id="302" r:id="rId10"/>
    <p:sldId id="311" r:id="rId11"/>
    <p:sldId id="305" r:id="rId12"/>
    <p:sldId id="308" r:id="rId13"/>
    <p:sldId id="300" r:id="rId14"/>
    <p:sldId id="310" r:id="rId15"/>
    <p:sldId id="277" r:id="rId16"/>
    <p:sldId id="298" r:id="rId17"/>
    <p:sldId id="279" r:id="rId18"/>
    <p:sldId id="312" r:id="rId19"/>
  </p:sldIdLst>
  <p:sldSz cx="1080135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4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F802"/>
    <a:srgbClr val="171717"/>
    <a:srgbClr val="8BE002"/>
    <a:srgbClr val="9EFD0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730" autoAdjust="0"/>
  </p:normalViewPr>
  <p:slideViewPr>
    <p:cSldViewPr>
      <p:cViewPr varScale="1">
        <p:scale>
          <a:sx n="74" d="100"/>
          <a:sy n="74" d="100"/>
        </p:scale>
        <p:origin x="876" y="72"/>
      </p:cViewPr>
      <p:guideLst>
        <p:guide orient="horz" pos="2160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9D6B7-3A56-48AB-A5A0-D31717A299E8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E992C-6897-442F-8DE2-09D19DD46B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8359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AE992C-6897-442F-8DE2-09D19DD46BE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12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10101" y="2130427"/>
            <a:ext cx="9181148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0203" y="3886200"/>
            <a:ext cx="75609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477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0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483560" y="274640"/>
            <a:ext cx="263283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585074" y="274640"/>
            <a:ext cx="7718465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475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373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3232" y="4406902"/>
            <a:ext cx="918114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53232" y="2906713"/>
            <a:ext cx="918114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85074" y="1600202"/>
            <a:ext cx="517564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940743" y="1600202"/>
            <a:ext cx="517564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675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0067" y="1535113"/>
            <a:ext cx="47724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40067" y="2174875"/>
            <a:ext cx="47724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486937" y="1535113"/>
            <a:ext cx="47743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5486937" y="2174875"/>
            <a:ext cx="47743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4991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772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82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0068" y="273050"/>
            <a:ext cx="35535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23028" y="273052"/>
            <a:ext cx="603825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40068" y="1435102"/>
            <a:ext cx="35535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763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17140" y="4800600"/>
            <a:ext cx="64808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117140" y="612775"/>
            <a:ext cx="64808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17140" y="5367338"/>
            <a:ext cx="64808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310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40068" y="274638"/>
            <a:ext cx="97212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0068" y="1600202"/>
            <a:ext cx="97212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54006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69D14-0B00-400B-BBB5-AC4CA63BD022}" type="datetimeFigureOut">
              <a:rPr lang="zh-TW" altLang="en-US" smtClean="0"/>
              <a:t>2017/4/28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690461" y="6356352"/>
            <a:ext cx="3420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7740968" y="6356352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24549-9F80-426F-9361-2D50C6A66B0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54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5836" y="0"/>
            <a:ext cx="10827186" cy="685800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2" descr="http://www.theimaginativeconservative.org/wp-content/uploads/2014/04/Infinity-Tim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9" r="10910" b="11239"/>
          <a:stretch/>
        </p:blipFill>
        <p:spPr bwMode="auto">
          <a:xfrm>
            <a:off x="4278279" y="1988840"/>
            <a:ext cx="6516149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-25836" y="1988840"/>
            <a:ext cx="4304115" cy="33843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TextBox 6"/>
          <p:cNvSpPr txBox="1"/>
          <p:nvPr/>
        </p:nvSpPr>
        <p:spPr>
          <a:xfrm>
            <a:off x="396475" y="2955891"/>
            <a:ext cx="38748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Getting to a place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Talking about </a:t>
            </a:r>
            <a:r>
              <a:rPr lang="en-US" altLang="zh-TW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transport.</a:t>
            </a:r>
            <a:endParaRPr lang="en-US" altLang="zh-TW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522601" y="4509120"/>
            <a:ext cx="989642" cy="301572"/>
            <a:chOff x="882641" y="4063532"/>
            <a:chExt cx="989642" cy="301572"/>
          </a:xfrm>
        </p:grpSpPr>
        <p:sp>
          <p:nvSpPr>
            <p:cNvPr id="18" name="矩形 17"/>
            <p:cNvSpPr/>
            <p:nvPr/>
          </p:nvSpPr>
          <p:spPr>
            <a:xfrm>
              <a:off x="882641" y="4063532"/>
              <a:ext cx="989642" cy="301572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105357" y="4075818"/>
              <a:ext cx="5442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view</a:t>
              </a:r>
              <a:endParaRPr lang="zh-TW" altLang="en-US" sz="1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761905" y="6381328"/>
            <a:ext cx="40325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-25836" y="1166"/>
            <a:ext cx="1944291" cy="1296219"/>
            <a:chOff x="0" y="-3"/>
            <a:chExt cx="1944291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9"/>
          <a:stretch/>
        </p:blipFill>
        <p:spPr>
          <a:xfrm>
            <a:off x="4271357" y="1966102"/>
            <a:ext cx="6523071" cy="3407114"/>
          </a:xfrm>
          <a:prstGeom prst="rect">
            <a:avLst/>
          </a:prstGeom>
        </p:spPr>
      </p:pic>
      <p:grpSp>
        <p:nvGrpSpPr>
          <p:cNvPr id="20" name="群組 19"/>
          <p:cNvGrpSpPr/>
          <p:nvPr/>
        </p:nvGrpSpPr>
        <p:grpSpPr>
          <a:xfrm>
            <a:off x="0" y="23904"/>
            <a:ext cx="1860329" cy="1296219"/>
            <a:chOff x="0" y="-3"/>
            <a:chExt cx="1860329" cy="1296219"/>
          </a:xfrm>
        </p:grpSpPr>
        <p:sp>
          <p:nvSpPr>
            <p:cNvPr id="21" name="淚滴形 2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2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079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64513" y="1413626"/>
            <a:ext cx="4737405" cy="52342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5"/>
          <p:cNvSpPr txBox="1"/>
          <p:nvPr/>
        </p:nvSpPr>
        <p:spPr>
          <a:xfrm>
            <a:off x="495275" y="1297385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/>
              <a:t>Practice</a:t>
            </a:r>
            <a:r>
              <a:rPr lang="en-US" altLang="zh-TW" sz="2400" b="1" dirty="0" smtClean="0"/>
              <a:t>:</a:t>
            </a:r>
            <a:endParaRPr lang="zh-TW" altLang="zh-TW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68427" y="352816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02 How do you go to class?</a:t>
            </a:r>
          </a:p>
        </p:txBody>
      </p:sp>
      <p:sp>
        <p:nvSpPr>
          <p:cNvPr id="2" name="AutoShape 2" descr="https://www.alabamacu.com/var/site/storage/images/acu-home/community/recent-news/using-credit-cards-wisely/61479-1-eng-US/Using-Credit-Cards-Wisel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216409" y="6309320"/>
            <a:ext cx="4329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http://www.sfgate.com/education/article/Cuts-in-programs-to-help-inmates-questioned-3199585.php#photo-2338768</a:t>
            </a:r>
            <a:endParaRPr lang="zh-TW" alt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9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1" name="TextBox 5"/>
          <p:cNvSpPr txBox="1"/>
          <p:nvPr/>
        </p:nvSpPr>
        <p:spPr>
          <a:xfrm>
            <a:off x="476503" y="2348880"/>
            <a:ext cx="52122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/>
              <a:t>Team up with a partner. Ask them how they go places, and take turns to answer.</a:t>
            </a:r>
            <a:endParaRPr lang="zh-TW" altLang="zh-TW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38"/>
          <a:stretch/>
        </p:blipFill>
        <p:spPr>
          <a:xfrm>
            <a:off x="5632465" y="2017022"/>
            <a:ext cx="5169453" cy="41482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64" y="2017022"/>
            <a:ext cx="5168885" cy="414828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4" name="淚滴形 1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5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1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>
            <a:off x="5378732" y="1459610"/>
            <a:ext cx="6882229" cy="3963007"/>
          </a:xfrm>
          <a:custGeom>
            <a:avLst/>
            <a:gdLst>
              <a:gd name="connsiteX0" fmla="*/ 0 w 4176464"/>
              <a:gd name="connsiteY0" fmla="*/ 3600400 h 3600400"/>
              <a:gd name="connsiteX1" fmla="*/ 2088232 w 4176464"/>
              <a:gd name="connsiteY1" fmla="*/ 0 h 3600400"/>
              <a:gd name="connsiteX2" fmla="*/ 4176464 w 4176464"/>
              <a:gd name="connsiteY2" fmla="*/ 3600400 h 3600400"/>
              <a:gd name="connsiteX3" fmla="*/ 0 w 4176464"/>
              <a:gd name="connsiteY3" fmla="*/ 3600400 h 3600400"/>
              <a:gd name="connsiteX0" fmla="*/ 844155 w 5020619"/>
              <a:gd name="connsiteY0" fmla="*/ 3852648 h 3852648"/>
              <a:gd name="connsiteX1" fmla="*/ 0 w 5020619"/>
              <a:gd name="connsiteY1" fmla="*/ 0 h 3852648"/>
              <a:gd name="connsiteX2" fmla="*/ 5020619 w 5020619"/>
              <a:gd name="connsiteY2" fmla="*/ 3852648 h 3852648"/>
              <a:gd name="connsiteX3" fmla="*/ 844155 w 5020619"/>
              <a:gd name="connsiteY3" fmla="*/ 3852648 h 3852648"/>
              <a:gd name="connsiteX0" fmla="*/ 0 w 5043568"/>
              <a:gd name="connsiteY0" fmla="*/ 3852648 h 3852648"/>
              <a:gd name="connsiteX1" fmla="*/ 22949 w 5043568"/>
              <a:gd name="connsiteY1" fmla="*/ 0 h 3852648"/>
              <a:gd name="connsiteX2" fmla="*/ 5043568 w 5043568"/>
              <a:gd name="connsiteY2" fmla="*/ 3852648 h 3852648"/>
              <a:gd name="connsiteX3" fmla="*/ 0 w 5043568"/>
              <a:gd name="connsiteY3" fmla="*/ 3852648 h 3852648"/>
              <a:gd name="connsiteX0" fmla="*/ 0 w 5043568"/>
              <a:gd name="connsiteY0" fmla="*/ 3963007 h 3963007"/>
              <a:gd name="connsiteX1" fmla="*/ 22949 w 5043568"/>
              <a:gd name="connsiteY1" fmla="*/ 0 h 3963007"/>
              <a:gd name="connsiteX2" fmla="*/ 5043568 w 5043568"/>
              <a:gd name="connsiteY2" fmla="*/ 3963007 h 3963007"/>
              <a:gd name="connsiteX3" fmla="*/ 0 w 5043568"/>
              <a:gd name="connsiteY3" fmla="*/ 3963007 h 396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3568" h="3963007">
                <a:moveTo>
                  <a:pt x="0" y="3963007"/>
                </a:moveTo>
                <a:lnTo>
                  <a:pt x="22949" y="0"/>
                </a:lnTo>
                <a:lnTo>
                  <a:pt x="5043568" y="3963007"/>
                </a:lnTo>
                <a:lnTo>
                  <a:pt x="0" y="3963007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5"/>
          <p:cNvSpPr txBox="1"/>
          <p:nvPr/>
        </p:nvSpPr>
        <p:spPr>
          <a:xfrm>
            <a:off x="951864" y="1336295"/>
            <a:ext cx="68789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/>
              <a:t>There are 3 million cars in Moscow and 22 pink taxis. The pink taxis are special because they are for women, and the drivers are </a:t>
            </a:r>
            <a:r>
              <a:rPr lang="en-US" altLang="zh-TW" sz="2400" dirty="0" smtClean="0"/>
              <a:t>women too</a:t>
            </a:r>
            <a:r>
              <a:rPr lang="en-US" altLang="zh-TW" sz="2400" dirty="0"/>
              <a:t>. About five million people go places by </a:t>
            </a:r>
            <a:r>
              <a:rPr lang="en-US" altLang="zh-TW" sz="2400" dirty="0" smtClean="0"/>
              <a:t>subway </a:t>
            </a:r>
            <a:r>
              <a:rPr lang="en-US" altLang="zh-TW" sz="2400" dirty="0"/>
              <a:t>or underground every day in New York City. In China, people often sit </a:t>
            </a:r>
            <a:r>
              <a:rPr lang="en-US" altLang="zh-TW" sz="2400" dirty="0" smtClean="0"/>
              <a:t>on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the front seat of taxis, because they believe </a:t>
            </a:r>
            <a:r>
              <a:rPr lang="en-US" altLang="zh-TW" sz="2400" dirty="0" smtClean="0"/>
              <a:t>it is respectful for the driver. </a:t>
            </a:r>
            <a:endParaRPr lang="zh-TW" altLang="zh-TW" sz="24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7178496" y="6525924"/>
            <a:ext cx="36228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160315" y="387665"/>
            <a:ext cx="748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03 Reading</a:t>
            </a:r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: </a:t>
            </a:r>
            <a:r>
              <a:rPr lang="en-US" altLang="zh-TW" sz="28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transports </a:t>
            </a:r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around the world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3" name="淚滴形 1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3"/>
          <a:stretch/>
        </p:blipFill>
        <p:spPr>
          <a:xfrm>
            <a:off x="7920955" y="1638314"/>
            <a:ext cx="2880395" cy="45771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r="11537"/>
          <a:stretch/>
        </p:blipFill>
        <p:spPr>
          <a:xfrm>
            <a:off x="7920954" y="1640159"/>
            <a:ext cx="2880395" cy="457531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080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/>
          <p:cNvSpPr txBox="1"/>
          <p:nvPr/>
        </p:nvSpPr>
        <p:spPr>
          <a:xfrm>
            <a:off x="5256659" y="6566902"/>
            <a:ext cx="34563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925259" y="1672857"/>
            <a:ext cx="3155936" cy="51851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840836" y="4346440"/>
            <a:ext cx="2952326" cy="2196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840836" y="1916178"/>
            <a:ext cx="2952326" cy="2196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TextBox 10"/>
          <p:cNvSpPr txBox="1"/>
          <p:nvPr/>
        </p:nvSpPr>
        <p:spPr>
          <a:xfrm>
            <a:off x="772449" y="1916178"/>
            <a:ext cx="56121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lnSpc>
                <a:spcPct val="200000"/>
              </a:lnSpc>
              <a:defRPr sz="2200"/>
            </a:lvl1pPr>
          </a:lstStyle>
          <a:p>
            <a:r>
              <a:rPr lang="en-US" altLang="zh-TW" dirty="0"/>
              <a:t>In which city are there five million people using the subway each day? 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zh-TW" dirty="0"/>
          </a:p>
          <a:p>
            <a:r>
              <a:rPr lang="en-US" altLang="zh-TW" dirty="0"/>
              <a:t>Why do people in China sit in the front seat of </a:t>
            </a:r>
            <a:r>
              <a:rPr lang="en-US" altLang="zh-TW" dirty="0" smtClean="0"/>
              <a:t>taxis?</a:t>
            </a:r>
            <a:endParaRPr lang="zh-TW" altLang="zh-TW" dirty="0"/>
          </a:p>
        </p:txBody>
      </p:sp>
      <p:grpSp>
        <p:nvGrpSpPr>
          <p:cNvPr id="42" name="群組 4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43" name="淚滴形 4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2160315" y="390585"/>
            <a:ext cx="777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03 Reading: transport around the world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72449" y="1390458"/>
            <a:ext cx="8568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b="1" dirty="0" smtClean="0"/>
              <a:t>Practice</a:t>
            </a:r>
            <a:endParaRPr lang="zh-TW" altLang="zh-TW" sz="2200" b="1" dirty="0"/>
          </a:p>
        </p:txBody>
      </p:sp>
      <p:pic>
        <p:nvPicPr>
          <p:cNvPr id="4098" name="Picture 2" descr="http://cw1.tw/CP/images/article/P14176753651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27" y="1988840"/>
            <a:ext cx="30480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techhive.com/images/article/2014/04/touching-screen-on-tablet-pc-digital-tablet-touch-screen-digital-internet-technology_000019365617-100264253-primary.id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102" y="4440326"/>
            <a:ext cx="3021952" cy="201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18" y="4440326"/>
            <a:ext cx="3024036" cy="2013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615" y="1956187"/>
            <a:ext cx="3037439" cy="2061478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7" name="淚滴形 16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8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51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/>
          <p:cNvSpPr txBox="1"/>
          <p:nvPr/>
        </p:nvSpPr>
        <p:spPr>
          <a:xfrm>
            <a:off x="5955609" y="6520791"/>
            <a:ext cx="24623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TextBox 10"/>
          <p:cNvSpPr txBox="1"/>
          <p:nvPr/>
        </p:nvSpPr>
        <p:spPr>
          <a:xfrm>
            <a:off x="1280829" y="2167155"/>
            <a:ext cx="647344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lnSpc>
                <a:spcPct val="200000"/>
              </a:lnSpc>
              <a:defRPr sz="2200"/>
            </a:lvl1pPr>
          </a:lstStyle>
          <a:p>
            <a:r>
              <a:rPr lang="en-US" altLang="zh-TW" dirty="0"/>
              <a:t>There is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an</a:t>
            </a:r>
            <a:r>
              <a:rPr lang="en-US" altLang="zh-TW" dirty="0">
                <a:solidFill>
                  <a:srgbClr val="00B0F0"/>
                </a:solidFill>
              </a:rPr>
              <a:t> </a:t>
            </a:r>
            <a:r>
              <a:rPr lang="en-US" altLang="zh-TW" dirty="0"/>
              <a:t>airport in Taipei City. </a:t>
            </a:r>
            <a:endParaRPr lang="zh-TW" altLang="zh-TW" dirty="0"/>
          </a:p>
          <a:p>
            <a:r>
              <a:rPr lang="en-US" altLang="zh-TW" dirty="0"/>
              <a:t>There are </a:t>
            </a:r>
            <a:r>
              <a:rPr lang="en-US" altLang="zh-TW" b="1" dirty="0">
                <a:solidFill>
                  <a:srgbClr val="00B0F0"/>
                </a:solidFill>
              </a:rPr>
              <a:t>some</a:t>
            </a:r>
            <a:r>
              <a:rPr lang="en-US" altLang="zh-TW" b="1" dirty="0"/>
              <a:t> </a:t>
            </a:r>
            <a:r>
              <a:rPr lang="en-US" altLang="zh-TW" dirty="0"/>
              <a:t>bus stops in this area.</a:t>
            </a:r>
            <a:endParaRPr lang="zh-TW" altLang="zh-TW" dirty="0"/>
          </a:p>
          <a:p>
            <a:r>
              <a:rPr lang="en-US" altLang="zh-TW" dirty="0"/>
              <a:t>There are </a:t>
            </a:r>
            <a:r>
              <a:rPr lang="en-US" altLang="zh-TW" b="1" dirty="0">
                <a:solidFill>
                  <a:srgbClr val="00B0F0"/>
                </a:solidFill>
              </a:rPr>
              <a:t>a lot of </a:t>
            </a:r>
            <a:r>
              <a:rPr lang="en-US" altLang="zh-TW" dirty="0"/>
              <a:t>bicycles in this place.</a:t>
            </a:r>
            <a:endParaRPr lang="zh-TW" altLang="zh-TW" dirty="0"/>
          </a:p>
          <a:p>
            <a:r>
              <a:rPr lang="en-US" altLang="zh-TW" dirty="0"/>
              <a:t>There</a:t>
            </a:r>
            <a:r>
              <a:rPr lang="en-US" altLang="zh-TW" b="1" dirty="0"/>
              <a:t> </a:t>
            </a:r>
            <a:r>
              <a:rPr lang="en-US" altLang="zh-TW" b="1" dirty="0">
                <a:solidFill>
                  <a:srgbClr val="00B0F0"/>
                </a:solidFill>
              </a:rPr>
              <a:t>isn’t any </a:t>
            </a:r>
            <a:r>
              <a:rPr lang="en-US" altLang="zh-TW" dirty="0"/>
              <a:t>railroad here.</a:t>
            </a:r>
            <a:endParaRPr lang="zh-TW" altLang="zh-TW" dirty="0"/>
          </a:p>
          <a:p>
            <a:r>
              <a:rPr lang="en-US" altLang="zh-TW" dirty="0"/>
              <a:t>There </a:t>
            </a:r>
            <a:r>
              <a:rPr lang="en-US" altLang="zh-TW" b="1" dirty="0">
                <a:solidFill>
                  <a:srgbClr val="00B0F0"/>
                </a:solidFill>
              </a:rPr>
              <a:t>aren’t any </a:t>
            </a:r>
            <a:r>
              <a:rPr lang="en-US" altLang="zh-TW" dirty="0"/>
              <a:t>restaurants in the neighborhood.</a:t>
            </a:r>
            <a:endParaRPr lang="zh-TW" altLang="zh-TW" dirty="0"/>
          </a:p>
        </p:txBody>
      </p:sp>
      <p:grpSp>
        <p:nvGrpSpPr>
          <p:cNvPr id="42" name="群組 4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43" name="淚滴形 4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3042414" y="236332"/>
            <a:ext cx="5976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04 a/an</a:t>
            </a:r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, some, a lot of, not any 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80829" y="1492538"/>
            <a:ext cx="8568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2200" b="1" dirty="0" smtClean="0"/>
              <a:t>Practice</a:t>
            </a:r>
            <a:endParaRPr lang="zh-TW" altLang="zh-TW" sz="2200" b="1" dirty="0"/>
          </a:p>
        </p:txBody>
      </p:sp>
      <p:sp>
        <p:nvSpPr>
          <p:cNvPr id="4" name="矩形 3"/>
          <p:cNvSpPr/>
          <p:nvPr/>
        </p:nvSpPr>
        <p:spPr>
          <a:xfrm>
            <a:off x="7776939" y="1700808"/>
            <a:ext cx="2232248" cy="515719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7632922" y="5315124"/>
            <a:ext cx="2088231" cy="15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7632922" y="3718337"/>
            <a:ext cx="2088231" cy="151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632922" y="1944128"/>
            <a:ext cx="2088231" cy="169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4" name="Picture 6" descr="http://www.creativethinkingcoaching.com/wp-content/uploads/2014/03/Happy-Trio-300x22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196" y="2006256"/>
            <a:ext cx="2087951" cy="15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likea.ezp8.com/manage/0/product/165083/1400069241_4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95" y="5383742"/>
            <a:ext cx="2095152" cy="139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img02.deviantart.net/4328/i/2011/286/7/d/axe_kick_by_grymspark-d4cor5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195" y="3761743"/>
            <a:ext cx="2087952" cy="139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996" y="5378680"/>
            <a:ext cx="2095152" cy="140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981" y="3766136"/>
            <a:ext cx="2089166" cy="1368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/>
          <a:stretch/>
        </p:blipFill>
        <p:spPr>
          <a:xfrm>
            <a:off x="7561195" y="2005540"/>
            <a:ext cx="2087952" cy="1561050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20" name="淚滴形 19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1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86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4" name="淚滴形 1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2160315" y="387665"/>
            <a:ext cx="633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04 a/an, some, a lot of, not any 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1296219" y="1844824"/>
            <a:ext cx="4752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/>
              <a:t>Practice: </a:t>
            </a:r>
          </a:p>
          <a:p>
            <a:pPr>
              <a:lnSpc>
                <a:spcPct val="200000"/>
              </a:lnSpc>
            </a:pPr>
            <a:r>
              <a:rPr lang="en-US" altLang="zh-TW" sz="2400" u="sng" dirty="0"/>
              <a:t>Choose the right answer:</a:t>
            </a:r>
            <a:endParaRPr lang="zh-TW" altLang="zh-TW" sz="2400" u="sng" dirty="0"/>
          </a:p>
          <a:p>
            <a:pPr>
              <a:lnSpc>
                <a:spcPct val="200000"/>
              </a:lnSpc>
            </a:pPr>
            <a:r>
              <a:rPr lang="en-US" altLang="zh-TW" sz="2400" dirty="0"/>
              <a:t>There is</a:t>
            </a:r>
            <a:r>
              <a:rPr lang="en-US" altLang="zh-TW" sz="2400" b="1" dirty="0"/>
              <a:t> </a:t>
            </a:r>
            <a:r>
              <a:rPr lang="en-US" altLang="zh-TW" sz="2400" b="1" dirty="0" smtClean="0"/>
              <a:t>a/an </a:t>
            </a:r>
            <a:r>
              <a:rPr lang="en-US" altLang="zh-TW" sz="2400" dirty="0"/>
              <a:t>market around here.</a:t>
            </a:r>
            <a:endParaRPr lang="zh-TW" altLang="zh-TW" sz="2400" dirty="0"/>
          </a:p>
          <a:p>
            <a:pPr>
              <a:lnSpc>
                <a:spcPct val="200000"/>
              </a:lnSpc>
            </a:pPr>
            <a:r>
              <a:rPr lang="en-US" altLang="zh-TW" sz="2400" dirty="0"/>
              <a:t>There are </a:t>
            </a:r>
            <a:r>
              <a:rPr lang="en-US" altLang="zh-TW" sz="2400" b="1" dirty="0" smtClean="0"/>
              <a:t>any/some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taxis in front of the bus stop</a:t>
            </a:r>
            <a:r>
              <a:rPr lang="en-US" altLang="zh-TW" sz="2400" dirty="0" smtClean="0"/>
              <a:t>.</a:t>
            </a:r>
            <a:endParaRPr lang="zh-TW" altLang="zh-TW" sz="2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768827" y="6212669"/>
            <a:ext cx="27983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2" descr="http://d75822.medialib.glogster.com/media/06/06f1858d4a2dd5fe3be7375b226881517bd0f93fa1787ac014855f8e732dc8b1/4-o-clock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50" y="1844824"/>
            <a:ext cx="3683099" cy="3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owchart: Connector 9"/>
          <p:cNvSpPr/>
          <p:nvPr/>
        </p:nvSpPr>
        <p:spPr>
          <a:xfrm>
            <a:off x="6180950" y="1844823"/>
            <a:ext cx="3683099" cy="3683099"/>
          </a:xfrm>
          <a:prstGeom prst="flowChartConnector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r="15965"/>
          <a:stretch/>
        </p:blipFill>
        <p:spPr>
          <a:xfrm>
            <a:off x="6180949" y="1844823"/>
            <a:ext cx="3683099" cy="3683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7" name="群組 16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8" name="淚滴形 17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9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618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/>
          <p:cNvSpPr/>
          <p:nvPr/>
        </p:nvSpPr>
        <p:spPr>
          <a:xfrm>
            <a:off x="4994691" y="2446952"/>
            <a:ext cx="1136774" cy="11367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26396" y="3705669"/>
            <a:ext cx="434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SPEAKING TASK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96219" y="4273351"/>
            <a:ext cx="849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2100" dirty="0"/>
              <a:t>Which place do you want to visit the most?</a:t>
            </a:r>
          </a:p>
          <a:p>
            <a:pPr algn="ctr">
              <a:lnSpc>
                <a:spcPct val="200000"/>
              </a:lnSpc>
            </a:pPr>
            <a:r>
              <a:rPr lang="en-US" altLang="zh-TW" sz="2100" dirty="0"/>
              <a:t>What </a:t>
            </a:r>
            <a:r>
              <a:rPr lang="en-US" altLang="zh-TW" sz="2100" dirty="0" smtClean="0"/>
              <a:t>means of </a:t>
            </a:r>
            <a:r>
              <a:rPr lang="en-US" altLang="zh-TW" sz="2100" dirty="0"/>
              <a:t>transportation do you think you can use during your trip?</a:t>
            </a:r>
          </a:p>
        </p:txBody>
      </p:sp>
      <p:pic>
        <p:nvPicPr>
          <p:cNvPr id="11" name="Picture 5" descr="2209400_orig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43" y="2564904"/>
            <a:ext cx="900870" cy="900870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0" name="淚滴形 9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50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26396" y="3705669"/>
            <a:ext cx="3490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ASSESSMENT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592363" y="4273351"/>
            <a:ext cx="6192688" cy="52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100" dirty="0"/>
              <a:t>Choose the right answer:</a:t>
            </a:r>
            <a:endParaRPr lang="en-US" sz="2100" dirty="0"/>
          </a:p>
        </p:txBody>
      </p:sp>
      <p:pic>
        <p:nvPicPr>
          <p:cNvPr id="2050" name="Picture 2" descr="D:\WH\lesson_ppt\template\ICON\WH_lesson_icon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71" y="2187334"/>
            <a:ext cx="2044701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9" name="淚滴形 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5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5400675" y="5993412"/>
            <a:ext cx="8064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bg1">
                    <a:lumMod val="7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ASSESSMENT</a:t>
            </a:r>
            <a:endParaRPr lang="en-US" sz="6600" b="1" dirty="0">
              <a:solidFill>
                <a:schemeClr val="bg1">
                  <a:lumMod val="7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pic>
        <p:nvPicPr>
          <p:cNvPr id="3074" name="Picture 2" descr="D:\WH\lesson_ppt\template\ICON\WH_lesson_icon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104" y="2924944"/>
            <a:ext cx="2337963" cy="224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584251" y="1988840"/>
            <a:ext cx="89293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dirty="0"/>
              <a:t>There </a:t>
            </a:r>
            <a:r>
              <a:rPr lang="en-US" altLang="zh-TW" sz="2400" b="1" dirty="0" smtClean="0"/>
              <a:t>aren’t/isn’t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any taxis on the street.</a:t>
            </a:r>
            <a:endParaRPr lang="zh-TW" altLang="zh-TW" sz="24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dirty="0"/>
              <a:t>There are </a:t>
            </a:r>
            <a:r>
              <a:rPr lang="en-US" altLang="zh-TW" sz="2400" b="1" dirty="0" smtClean="0"/>
              <a:t>any/some </a:t>
            </a:r>
            <a:r>
              <a:rPr lang="en-US" altLang="zh-TW" sz="2400" dirty="0"/>
              <a:t>motorbikes on the road.</a:t>
            </a:r>
            <a:endParaRPr lang="zh-TW" altLang="zh-TW" sz="24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b="1" dirty="0" smtClean="0"/>
              <a:t>Is/Are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there an airport?</a:t>
            </a:r>
            <a:endParaRPr lang="zh-TW" altLang="zh-TW" sz="24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dirty="0"/>
              <a:t>There are</a:t>
            </a:r>
            <a:r>
              <a:rPr lang="en-US" altLang="zh-TW" sz="2400" b="1" dirty="0"/>
              <a:t> </a:t>
            </a:r>
            <a:r>
              <a:rPr lang="en-US" altLang="zh-TW" sz="2400" b="1" dirty="0" smtClean="0"/>
              <a:t>some/any </a:t>
            </a:r>
            <a:r>
              <a:rPr lang="en-US" altLang="zh-TW" sz="2400" dirty="0"/>
              <a:t>places to visit.</a:t>
            </a:r>
            <a:endParaRPr lang="zh-TW" altLang="zh-TW" sz="24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400" dirty="0"/>
              <a:t>There is </a:t>
            </a:r>
            <a:r>
              <a:rPr lang="en-US" altLang="zh-TW" sz="2400" b="1" dirty="0" smtClean="0"/>
              <a:t>a/an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bus stop.</a:t>
            </a:r>
            <a:endParaRPr lang="zh-TW" altLang="zh-TW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9" name="淚滴形 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9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梯形 1"/>
          <p:cNvSpPr/>
          <p:nvPr/>
        </p:nvSpPr>
        <p:spPr>
          <a:xfrm rot="16200000">
            <a:off x="4195162" y="-1199714"/>
            <a:ext cx="7788168" cy="8327259"/>
          </a:xfrm>
          <a:prstGeom prst="trapezoid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4" descr="D:\WH\web\ETALKING_LOGO_1-01.png"/>
          <p:cNvPicPr>
            <a:picLocks noChangeAspect="1" noChangeArrowheads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69" y="6153150"/>
            <a:ext cx="28956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9526" y="1167"/>
            <a:ext cx="1944291" cy="1296219"/>
            <a:chOff x="0" y="-3"/>
            <a:chExt cx="1944291" cy="1296219"/>
          </a:xfrm>
        </p:grpSpPr>
        <p:sp>
          <p:nvSpPr>
            <p:cNvPr id="6" name="淚滴形 5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kern="0" dirty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kern="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5065262" y="2186765"/>
            <a:ext cx="6987357" cy="1523602"/>
            <a:chOff x="5065262" y="2186765"/>
            <a:chExt cx="6987357" cy="1523602"/>
          </a:xfrm>
        </p:grpSpPr>
        <p:sp>
          <p:nvSpPr>
            <p:cNvPr id="9" name="Rectangle 1"/>
            <p:cNvSpPr/>
            <p:nvPr/>
          </p:nvSpPr>
          <p:spPr>
            <a:xfrm>
              <a:off x="5065262" y="2186765"/>
              <a:ext cx="6987357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6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Thank you !</a:t>
              </a:r>
              <a:endParaRPr lang="en-US" sz="66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5110952" y="3187147"/>
              <a:ext cx="60727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See you tomorrow</a:t>
              </a:r>
              <a:endParaRPr lang="zh-TW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324069" y="3710368"/>
            <a:ext cx="2302153" cy="1922502"/>
            <a:chOff x="2324069" y="3710368"/>
            <a:chExt cx="2302153" cy="1922502"/>
          </a:xfrm>
        </p:grpSpPr>
        <p:sp>
          <p:nvSpPr>
            <p:cNvPr id="12" name="橢圓 11"/>
            <p:cNvSpPr/>
            <p:nvPr/>
          </p:nvSpPr>
          <p:spPr>
            <a:xfrm>
              <a:off x="3224103" y="3981450"/>
              <a:ext cx="1402119" cy="1402119"/>
            </a:xfrm>
            <a:prstGeom prst="ellipse">
              <a:avLst/>
            </a:prstGeom>
            <a:solidFill>
              <a:srgbClr val="F25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069" y="3710368"/>
              <a:ext cx="2174616" cy="1922502"/>
            </a:xfrm>
            <a:prstGeom prst="rect">
              <a:avLst/>
            </a:prstGeom>
          </p:spPr>
        </p:pic>
      </p:grpSp>
      <p:grpSp>
        <p:nvGrpSpPr>
          <p:cNvPr id="14" name="群組 13"/>
          <p:cNvGrpSpPr/>
          <p:nvPr/>
        </p:nvGrpSpPr>
        <p:grpSpPr>
          <a:xfrm>
            <a:off x="0" y="2419"/>
            <a:ext cx="1860329" cy="1296219"/>
            <a:chOff x="0" y="-3"/>
            <a:chExt cx="1860329" cy="1296219"/>
          </a:xfrm>
        </p:grpSpPr>
        <p:sp>
          <p:nvSpPr>
            <p:cNvPr id="15" name="淚滴形 1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4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53911" y="3789040"/>
            <a:ext cx="3907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INTRODUCTION 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842726" y="1561681"/>
            <a:ext cx="5669752" cy="2252210"/>
            <a:chOff x="2842726" y="1561681"/>
            <a:chExt cx="5669752" cy="2252210"/>
          </a:xfrm>
        </p:grpSpPr>
        <p:pic>
          <p:nvPicPr>
            <p:cNvPr id="19" name="Picture 3" descr="D:\WH\lesson_ppt\template\ICON\WH_lesson_icon-04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84"/>
            <a:stretch/>
          </p:blipFill>
          <p:spPr bwMode="auto">
            <a:xfrm>
              <a:off x="2842726" y="1561681"/>
              <a:ext cx="5669752" cy="2252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群組 19"/>
            <p:cNvGrpSpPr/>
            <p:nvPr/>
          </p:nvGrpSpPr>
          <p:grpSpPr>
            <a:xfrm>
              <a:off x="5310096" y="2837250"/>
              <a:ext cx="432048" cy="586978"/>
              <a:chOff x="4427984" y="2625998"/>
              <a:chExt cx="432048" cy="586978"/>
            </a:xfrm>
          </p:grpSpPr>
          <p:sp>
            <p:nvSpPr>
              <p:cNvPr id="21" name="橢圓 20"/>
              <p:cNvSpPr/>
              <p:nvPr/>
            </p:nvSpPr>
            <p:spPr>
              <a:xfrm>
                <a:off x="4496544" y="2625998"/>
                <a:ext cx="298946" cy="29894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4427984" y="2924944"/>
                <a:ext cx="432048" cy="28803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9" name="TextBox 7"/>
          <p:cNvSpPr txBox="1"/>
          <p:nvPr/>
        </p:nvSpPr>
        <p:spPr>
          <a:xfrm>
            <a:off x="2547073" y="4674666"/>
            <a:ext cx="6120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CEF Learning Goal:  </a:t>
            </a:r>
            <a:br>
              <a:rPr lang="en-US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TW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 how to express quantity.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4" name="淚滴形 1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7" name="淚滴形 16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8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3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mages.wisegeek.com/little-girl-and-mom-with-foo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7" b="3073"/>
          <a:stretch/>
        </p:blipFill>
        <p:spPr bwMode="auto">
          <a:xfrm>
            <a:off x="5179111" y="790442"/>
            <a:ext cx="5452381" cy="546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0" y="778236"/>
            <a:ext cx="5406141" cy="5429918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324693" y="1567158"/>
            <a:ext cx="493196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can we travel </a:t>
            </a:r>
            <a:r>
              <a:rPr lang="en-US" altLang="zh-TW" sz="2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around</a:t>
            </a:r>
            <a:r>
              <a:rPr lang="en-US" altLang="zh-TW" sz="2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? </a:t>
            </a:r>
            <a:r>
              <a:rPr lang="en-US" altLang="zh-TW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may go to places </a:t>
            </a:r>
            <a:r>
              <a:rPr lang="en-US" altLang="zh-TW" sz="2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using </a:t>
            </a:r>
            <a:r>
              <a:rPr lang="en-US" altLang="zh-TW" sz="2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kinds of transportation. In this </a:t>
            </a:r>
            <a:r>
              <a:rPr lang="en-US" altLang="zh-TW" sz="2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lesson, you will learn abou</a:t>
            </a:r>
            <a:r>
              <a:rPr lang="en-US" altLang="zh-TW" sz="2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 the different means of transportation you may use</a:t>
            </a:r>
            <a:r>
              <a:rPr lang="en-US" altLang="zh-TW" sz="2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zh-TW" altLang="zh-TW" sz="2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504131" y="5329449"/>
            <a:ext cx="1152127" cy="331799"/>
            <a:chOff x="4860034" y="4725149"/>
            <a:chExt cx="1152127" cy="331799"/>
          </a:xfrm>
        </p:grpSpPr>
        <p:sp>
          <p:nvSpPr>
            <p:cNvPr id="11" name="矩形 10"/>
            <p:cNvSpPr/>
            <p:nvPr/>
          </p:nvSpPr>
          <p:spPr>
            <a:xfrm>
              <a:off x="4860034" y="4725149"/>
              <a:ext cx="1152127" cy="331799"/>
            </a:xfrm>
            <a:prstGeom prst="rect">
              <a:avLst/>
            </a:pr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076058" y="4741403"/>
              <a:ext cx="8640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START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040560" y="533143"/>
            <a:ext cx="5904731" cy="6036108"/>
            <a:chOff x="4896619" y="533143"/>
            <a:chExt cx="5904731" cy="6036108"/>
          </a:xfrm>
        </p:grpSpPr>
        <p:grpSp>
          <p:nvGrpSpPr>
            <p:cNvPr id="6" name="群組 5"/>
            <p:cNvGrpSpPr/>
            <p:nvPr/>
          </p:nvGrpSpPr>
          <p:grpSpPr>
            <a:xfrm>
              <a:off x="4896619" y="622245"/>
              <a:ext cx="5735297" cy="5700659"/>
              <a:chOff x="5448057" y="1211947"/>
              <a:chExt cx="4548780" cy="4521309"/>
            </a:xfrm>
          </p:grpSpPr>
          <p:sp>
            <p:nvSpPr>
              <p:cNvPr id="4" name="橢圓 3"/>
              <p:cNvSpPr/>
              <p:nvPr/>
            </p:nvSpPr>
            <p:spPr>
              <a:xfrm>
                <a:off x="5448057" y="1256799"/>
                <a:ext cx="4476457" cy="4476457"/>
              </a:xfrm>
              <a:prstGeom prst="ellipse">
                <a:avLst/>
              </a:prstGeom>
              <a:noFill/>
              <a:ln w="2413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直角三角形 4"/>
              <p:cNvSpPr/>
              <p:nvPr/>
            </p:nvSpPr>
            <p:spPr>
              <a:xfrm>
                <a:off x="5448057" y="4321337"/>
                <a:ext cx="1464786" cy="1411919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直角三角形 18"/>
              <p:cNvSpPr/>
              <p:nvPr/>
            </p:nvSpPr>
            <p:spPr>
              <a:xfrm rot="5400000">
                <a:off x="5481964" y="1234100"/>
                <a:ext cx="1498859" cy="1454554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直角三角形 19"/>
              <p:cNvSpPr/>
              <p:nvPr/>
            </p:nvSpPr>
            <p:spPr>
              <a:xfrm rot="10800000">
                <a:off x="8532051" y="1340788"/>
                <a:ext cx="1464786" cy="1411919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直角三角形 20"/>
              <p:cNvSpPr/>
              <p:nvPr/>
            </p:nvSpPr>
            <p:spPr>
              <a:xfrm rot="16200000">
                <a:off x="8517584" y="4305748"/>
                <a:ext cx="1393804" cy="1411919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0" name="直線接點 9"/>
            <p:cNvCxnSpPr/>
            <p:nvPr/>
          </p:nvCxnSpPr>
          <p:spPr>
            <a:xfrm>
              <a:off x="5035171" y="2420888"/>
              <a:ext cx="576617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5035171" y="4581128"/>
              <a:ext cx="5766179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6743484" y="678796"/>
              <a:ext cx="0" cy="589045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8785051" y="533143"/>
              <a:ext cx="0" cy="589045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字方塊 21"/>
          <p:cNvSpPr txBox="1"/>
          <p:nvPr/>
        </p:nvSpPr>
        <p:spPr>
          <a:xfrm>
            <a:off x="6264771" y="6399974"/>
            <a:ext cx="41764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31" name="淚滴形 3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27" name="淚滴形 26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9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40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4533" y="3645024"/>
            <a:ext cx="417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WARM-UP </a:t>
            </a:r>
            <a:endParaRPr lang="en-US" sz="3600" spc="600" dirty="0">
              <a:solidFill>
                <a:schemeClr val="tx1">
                  <a:lumMod val="85000"/>
                  <a:lumOff val="1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49467" y="4219092"/>
            <a:ext cx="6912768" cy="129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2100" dirty="0"/>
              <a:t>How do you go to work?</a:t>
            </a:r>
          </a:p>
          <a:p>
            <a:pPr algn="ctr">
              <a:lnSpc>
                <a:spcPct val="200000"/>
              </a:lnSpc>
            </a:pPr>
            <a:r>
              <a:rPr lang="en-US" altLang="zh-TW" sz="2100" dirty="0"/>
              <a:t>Is there a train from here to Sydney?</a:t>
            </a:r>
          </a:p>
        </p:txBody>
      </p:sp>
      <p:pic>
        <p:nvPicPr>
          <p:cNvPr id="1026" name="Picture 2" descr="D:\WH\lesson_ppt\template\ICON\WH_lesson_icon-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48" y="2322722"/>
            <a:ext cx="1429807" cy="132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9" name="淚滴形 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2" name="淚滴形 11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3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28468" y="3522409"/>
            <a:ext cx="453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algun Gothic Semilight" panose="020B0502040204020203" pitchFamily="34" charset="-120"/>
                <a:ea typeface="Malgun Gothic Semilight" panose="020B0502040204020203" pitchFamily="34" charset="-120"/>
                <a:cs typeface="Malgun Gothic Semilight" panose="020B0502040204020203" pitchFamily="34" charset="-120"/>
              </a:rPr>
              <a:t>GETTING STARTED 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latin typeface="Malgun Gothic Semilight" panose="020B0502040204020203" pitchFamily="34" charset="-120"/>
              <a:ea typeface="Malgun Gothic Semilight" panose="020B0502040204020203" pitchFamily="34" charset="-120"/>
              <a:cs typeface="Malgun Gothic Semilight" panose="020B0502040204020203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4983981" y="2276872"/>
            <a:ext cx="1136774" cy="1136774"/>
            <a:chOff x="4017718" y="2237616"/>
            <a:chExt cx="1407408" cy="1407408"/>
          </a:xfrm>
        </p:grpSpPr>
        <p:sp>
          <p:nvSpPr>
            <p:cNvPr id="7" name="橢圓 6"/>
            <p:cNvSpPr/>
            <p:nvPr/>
          </p:nvSpPr>
          <p:spPr>
            <a:xfrm>
              <a:off x="4017718" y="2237616"/>
              <a:ext cx="1407408" cy="140740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Picture 8" descr="start-icon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461"/>
            <a:stretch/>
          </p:blipFill>
          <p:spPr>
            <a:xfrm>
              <a:off x="4108523" y="2390014"/>
              <a:ext cx="1225798" cy="999506"/>
            </a:xfrm>
            <a:prstGeom prst="rect">
              <a:avLst/>
            </a:prstGeom>
          </p:spPr>
        </p:pic>
      </p:grpSp>
      <p:sp>
        <p:nvSpPr>
          <p:cNvPr id="9" name="Rectangle 6"/>
          <p:cNvSpPr/>
          <p:nvPr/>
        </p:nvSpPr>
        <p:spPr>
          <a:xfrm>
            <a:off x="873646" y="4110171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400" dirty="0"/>
              <a:t>How do you go to </a:t>
            </a:r>
            <a:r>
              <a:rPr lang="en-US" altLang="zh-TW" sz="2400" dirty="0" smtClean="0"/>
              <a:t>school/work</a:t>
            </a:r>
            <a:r>
              <a:rPr lang="en-US" altLang="zh-TW" sz="2400" dirty="0"/>
              <a:t>?</a:t>
            </a:r>
          </a:p>
          <a:p>
            <a:pPr algn="ctr">
              <a:lnSpc>
                <a:spcPct val="150000"/>
              </a:lnSpc>
            </a:pPr>
            <a:r>
              <a:rPr lang="en-US" altLang="zh-TW" sz="2400" dirty="0"/>
              <a:t>Have you ever been on an airplane?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1" name="淚滴形 10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4" name="淚滴形 1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5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9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1" y="4573044"/>
            <a:ext cx="10801351" cy="19442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6" r="7608"/>
          <a:stretch/>
        </p:blipFill>
        <p:spPr>
          <a:xfrm>
            <a:off x="277814" y="4455775"/>
            <a:ext cx="2233928" cy="2174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875" y="4455775"/>
            <a:ext cx="2364558" cy="21879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8" r="9318"/>
          <a:stretch/>
        </p:blipFill>
        <p:spPr>
          <a:xfrm>
            <a:off x="8107635" y="4420944"/>
            <a:ext cx="2240947" cy="22752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7" r="18741"/>
          <a:stretch/>
        </p:blipFill>
        <p:spPr>
          <a:xfrm>
            <a:off x="5526517" y="4430522"/>
            <a:ext cx="2305929" cy="2248416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662947" y="759377"/>
            <a:ext cx="8922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200" smtClean="0"/>
              <a:t>When we want to get to a place, we might need transportation. Here are some common transportation methods that we might need when we travel:</a:t>
            </a:r>
            <a:endParaRPr lang="zh-TW" altLang="zh-TW" sz="2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31713" y="270292"/>
            <a:ext cx="254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01 Transport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utoShape 2" descr="https://www.alabamacu.com/var/site/storage/images/acu-home/community/recent-news/using-credit-cards-wisely/61479-1-eng-US/Using-Credit-Cards-Wisel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8423720" y="2968598"/>
            <a:ext cx="16087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TW" dirty="0"/>
              <a:t>Car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Motorcycle</a:t>
            </a:r>
          </a:p>
          <a:p>
            <a:endParaRPr lang="zh-TW" altLang="zh-TW" dirty="0"/>
          </a:p>
        </p:txBody>
      </p:sp>
      <p:sp>
        <p:nvSpPr>
          <p:cNvPr id="4" name="文字方塊 3"/>
          <p:cNvSpPr txBox="1"/>
          <p:nvPr/>
        </p:nvSpPr>
        <p:spPr>
          <a:xfrm>
            <a:off x="944063" y="2968598"/>
            <a:ext cx="27363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TW" dirty="0"/>
              <a:t>Bus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Train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471934" y="2974394"/>
            <a:ext cx="24993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TW" dirty="0"/>
              <a:t>Taxi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Subway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220371" y="2968598"/>
            <a:ext cx="1800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200" b="1">
                <a:solidFill>
                  <a:srgbClr val="00B0F0"/>
                </a:solidFill>
              </a:defRPr>
            </a:lvl1pPr>
          </a:lstStyle>
          <a:p>
            <a:pPr>
              <a:lnSpc>
                <a:spcPct val="200000"/>
              </a:lnSpc>
            </a:pPr>
            <a:r>
              <a:rPr lang="en-US" altLang="zh-TW" dirty="0"/>
              <a:t>Airplane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Bicycle</a:t>
            </a:r>
          </a:p>
        </p:txBody>
      </p:sp>
      <p:grpSp>
        <p:nvGrpSpPr>
          <p:cNvPr id="17" name="群組 16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8" name="淚滴形 17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8054678" y="6182101"/>
            <a:ext cx="218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611023" y="6182101"/>
            <a:ext cx="218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883589" y="6182101"/>
            <a:ext cx="218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82278" y="6182101"/>
            <a:ext cx="218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群組 23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25" name="淚滴形 24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6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72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64513" y="1413626"/>
            <a:ext cx="4737405" cy="523424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TextBox 5"/>
          <p:cNvSpPr txBox="1"/>
          <p:nvPr/>
        </p:nvSpPr>
        <p:spPr>
          <a:xfrm>
            <a:off x="495275" y="1297385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b="1" dirty="0"/>
              <a:t>Practice</a:t>
            </a:r>
            <a:r>
              <a:rPr lang="en-US" altLang="zh-TW" sz="2400" b="1" dirty="0" smtClean="0"/>
              <a:t>:</a:t>
            </a:r>
            <a:endParaRPr lang="zh-TW" altLang="zh-TW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76539" y="298412"/>
            <a:ext cx="2835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01 Transport</a:t>
            </a:r>
          </a:p>
        </p:txBody>
      </p:sp>
      <p:sp>
        <p:nvSpPr>
          <p:cNvPr id="2" name="AutoShape 2" descr="https://www.alabamacu.com/var/site/storage/images/acu-home/community/recent-news/using-credit-cards-wisely/61479-1-eng-US/Using-Credit-Cards-Wisely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216409" y="6309320"/>
            <a:ext cx="4329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http://www.sfgate.com/education/article/Cuts-in-programs-to-help-inmates-questioned-3199585.php#photo-2338768</a:t>
            </a:r>
            <a:endParaRPr lang="zh-TW" alt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9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21" name="TextBox 5"/>
          <p:cNvSpPr txBox="1"/>
          <p:nvPr/>
        </p:nvSpPr>
        <p:spPr>
          <a:xfrm>
            <a:off x="476503" y="2348880"/>
            <a:ext cx="4680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400" dirty="0"/>
              <a:t>Which is your favorite </a:t>
            </a:r>
            <a:r>
              <a:rPr lang="en-US" altLang="zh-TW" sz="2400" dirty="0" smtClean="0"/>
              <a:t>means </a:t>
            </a:r>
            <a:r>
              <a:rPr lang="en-US" altLang="zh-TW" sz="2400" dirty="0"/>
              <a:t>of transportation? Why?</a:t>
            </a:r>
            <a:endParaRPr lang="zh-TW" altLang="zh-TW"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38"/>
          <a:stretch/>
        </p:blipFill>
        <p:spPr>
          <a:xfrm>
            <a:off x="5632465" y="2017022"/>
            <a:ext cx="5169453" cy="41482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64" y="2017022"/>
            <a:ext cx="5168885" cy="4148282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14" name="淚滴形 13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15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45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/>
          <p:cNvSpPr txBox="1"/>
          <p:nvPr/>
        </p:nvSpPr>
        <p:spPr>
          <a:xfrm>
            <a:off x="1512242" y="769923"/>
            <a:ext cx="901494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200" dirty="0"/>
              <a:t>When you want to ask someone </a:t>
            </a:r>
            <a:r>
              <a:rPr lang="en-US" altLang="zh-TW" sz="2200" dirty="0" smtClean="0"/>
              <a:t>which means of transportation </a:t>
            </a:r>
            <a:r>
              <a:rPr lang="en-US" altLang="zh-TW" sz="2200" dirty="0"/>
              <a:t>they use to get somewhere, you can use the following questions: </a:t>
            </a:r>
            <a:endParaRPr lang="en-US" altLang="zh-TW" sz="2200" dirty="0" smtClean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200" dirty="0" smtClean="0"/>
              <a:t>How </a:t>
            </a:r>
            <a:r>
              <a:rPr lang="en-US" altLang="zh-TW" sz="2200" dirty="0"/>
              <a:t>do you go to the </a:t>
            </a:r>
            <a:r>
              <a:rPr lang="en-US" altLang="zh-TW" sz="2200" dirty="0" smtClean="0"/>
              <a:t>supermarket? </a:t>
            </a:r>
            <a:endParaRPr lang="zh-TW" altLang="zh-TW" sz="22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TW" sz="2200" dirty="0"/>
              <a:t>What's your favorite </a:t>
            </a:r>
            <a:r>
              <a:rPr lang="en-US" altLang="zh-TW" sz="2200" dirty="0" err="1" smtClean="0"/>
              <a:t>meansof</a:t>
            </a:r>
            <a:r>
              <a:rPr lang="en-US" altLang="zh-TW" sz="2200" dirty="0" smtClean="0"/>
              <a:t> </a:t>
            </a:r>
            <a:r>
              <a:rPr lang="en-US" altLang="zh-TW" sz="2200" dirty="0"/>
              <a:t>transportation </a:t>
            </a:r>
            <a:r>
              <a:rPr lang="en-US" altLang="zh-TW" sz="2200" dirty="0" smtClean="0"/>
              <a:t>to go to </a:t>
            </a:r>
            <a:r>
              <a:rPr lang="en-US" altLang="zh-TW" sz="2200" dirty="0"/>
              <a:t>work? </a:t>
            </a:r>
            <a:endParaRPr lang="zh-TW" altLang="zh-TW" sz="2200" dirty="0"/>
          </a:p>
          <a:p>
            <a:pPr>
              <a:lnSpc>
                <a:spcPct val="150000"/>
              </a:lnSpc>
            </a:pPr>
            <a:endParaRPr lang="zh-TW" altLang="zh-TW" sz="2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571441" y="246703"/>
            <a:ext cx="489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F0"/>
                </a:solidFill>
                <a:latin typeface="Century Gothic" panose="020B0502020202020204" pitchFamily="34" charset="0"/>
              </a:rPr>
              <a:t>02 How </a:t>
            </a:r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do you go to class?</a:t>
            </a:r>
            <a:endParaRPr lang="zh-TW" altLang="zh-TW" sz="28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33" name="淚滴形 32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 rot="296901">
            <a:off x="288107" y="3789040"/>
            <a:ext cx="4536504" cy="28803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Picture 2" descr="http://az616578.vo.msecnd.net/files/2015/12/05/635848905105928522-795191214_c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9"/>
          <a:stretch/>
        </p:blipFill>
        <p:spPr bwMode="auto">
          <a:xfrm>
            <a:off x="755226" y="3501008"/>
            <a:ext cx="360226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 rot="296901">
            <a:off x="5774086" y="3798768"/>
            <a:ext cx="4762051" cy="28803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5355" y="3501008"/>
            <a:ext cx="4479512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381872" y="6535416"/>
            <a:ext cx="18286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84037" y="6535416"/>
            <a:ext cx="18286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unsplash.com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55" y="3501008"/>
            <a:ext cx="4479512" cy="28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1"/>
          <a:stretch/>
        </p:blipFill>
        <p:spPr>
          <a:xfrm>
            <a:off x="755226" y="3495570"/>
            <a:ext cx="3602266" cy="2885438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20" name="淚滴形 19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1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53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 flipH="1">
            <a:off x="3096419" y="0"/>
            <a:ext cx="1728192" cy="3429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直角三角形 14"/>
          <p:cNvSpPr/>
          <p:nvPr/>
        </p:nvSpPr>
        <p:spPr>
          <a:xfrm flipH="1" flipV="1">
            <a:off x="3096419" y="3427040"/>
            <a:ext cx="1728192" cy="34309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432122" y="6527138"/>
            <a:ext cx="3960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https://www.theodysseyonline.com/12-ways-christmas-spirit</a:t>
            </a:r>
            <a:endParaRPr lang="zh-TW" altLang="en-US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0" y="1166"/>
            <a:ext cx="1944291" cy="1296219"/>
            <a:chOff x="0" y="-3"/>
            <a:chExt cx="1944291" cy="1296219"/>
          </a:xfrm>
        </p:grpSpPr>
        <p:sp>
          <p:nvSpPr>
            <p:cNvPr id="19" name="淚滴形 18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08087" y="240895"/>
              <a:ext cx="18362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</a:t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FOR YOU</a:t>
              </a:r>
              <a:endParaRPr lang="zh-TW" altLang="en-US" sz="1400" dirty="0">
                <a:solidFill>
                  <a:schemeClr val="bg1"/>
                </a:solidFill>
                <a:latin typeface="Century Gothic" panose="020B0502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  <p:sp>
        <p:nvSpPr>
          <p:cNvPr id="8" name="TextBox 5"/>
          <p:cNvSpPr txBox="1"/>
          <p:nvPr/>
        </p:nvSpPr>
        <p:spPr>
          <a:xfrm>
            <a:off x="622986" y="2045334"/>
            <a:ext cx="5214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200" dirty="0"/>
              <a:t>I go to </a:t>
            </a:r>
            <a:r>
              <a:rPr lang="en-US" altLang="zh-TW" sz="2200" dirty="0" smtClean="0"/>
              <a:t>the supermarket by walk. </a:t>
            </a:r>
            <a:endParaRPr lang="zh-TW" altLang="zh-TW" sz="2200" dirty="0"/>
          </a:p>
          <a:p>
            <a:pPr>
              <a:lnSpc>
                <a:spcPct val="200000"/>
              </a:lnSpc>
            </a:pPr>
            <a:r>
              <a:rPr lang="en-US" altLang="zh-TW" sz="2200" dirty="0"/>
              <a:t>I go to work by car. </a:t>
            </a:r>
            <a:endParaRPr lang="zh-TW" altLang="zh-TW" sz="2200" dirty="0"/>
          </a:p>
        </p:txBody>
      </p:sp>
      <p:sp>
        <p:nvSpPr>
          <p:cNvPr id="20" name="TextBox 5"/>
          <p:cNvSpPr txBox="1"/>
          <p:nvPr/>
        </p:nvSpPr>
        <p:spPr>
          <a:xfrm>
            <a:off x="5756919" y="1980490"/>
            <a:ext cx="50406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200" dirty="0"/>
              <a:t>I usually ride a bike to school. </a:t>
            </a:r>
            <a:endParaRPr lang="zh-TW" altLang="zh-TW" sz="2200" dirty="0"/>
          </a:p>
          <a:p>
            <a:pPr>
              <a:lnSpc>
                <a:spcPct val="200000"/>
              </a:lnSpc>
            </a:pPr>
            <a:r>
              <a:rPr lang="en-US" altLang="zh-TW" sz="2200" dirty="0"/>
              <a:t>I like to ride a motorcycle to the bank. </a:t>
            </a:r>
            <a:endParaRPr lang="zh-TW" altLang="zh-TW" sz="2200" dirty="0"/>
          </a:p>
        </p:txBody>
      </p:sp>
      <p:sp>
        <p:nvSpPr>
          <p:cNvPr id="23" name="TextBox 5"/>
          <p:cNvSpPr txBox="1"/>
          <p:nvPr/>
        </p:nvSpPr>
        <p:spPr>
          <a:xfrm>
            <a:off x="2088307" y="861589"/>
            <a:ext cx="9014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/>
              <a:t>And when you are the one to answer the question, you can say: </a:t>
            </a:r>
            <a:endParaRPr lang="zh-TW" altLang="zh-TW" sz="22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3230088" y="165312"/>
            <a:ext cx="5061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02 How do you go to class?</a:t>
            </a:r>
          </a:p>
        </p:txBody>
      </p:sp>
      <p:sp>
        <p:nvSpPr>
          <p:cNvPr id="25" name="矩形 24"/>
          <p:cNvSpPr/>
          <p:nvPr/>
        </p:nvSpPr>
        <p:spPr>
          <a:xfrm rot="296901">
            <a:off x="287918" y="3793391"/>
            <a:ext cx="4637387" cy="28803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418" y="3598753"/>
            <a:ext cx="432000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/>
          <p:cNvSpPr/>
          <p:nvPr/>
        </p:nvSpPr>
        <p:spPr>
          <a:xfrm rot="296901">
            <a:off x="5774891" y="3780141"/>
            <a:ext cx="4330147" cy="28803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381872" y="6535416"/>
            <a:ext cx="18286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chui-kun.com.tw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5884037" y="6535416"/>
            <a:ext cx="36210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Image </a:t>
            </a:r>
            <a:r>
              <a:rPr lang="en-US" altLang="zh-TW" sz="800" dirty="0" smtClean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from : </a:t>
            </a:r>
            <a:r>
              <a:rPr lang="en-US" altLang="zh-TW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https://www.youtube.com/watch?v=pzZgJZMXNEc</a:t>
            </a:r>
            <a:endParaRPr lang="zh-TW" altLang="en-US" sz="80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https://i.ytimg.com/vi/pzZgJZMXNEc/maxresdefaul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0" r="15314"/>
          <a:stretch/>
        </p:blipFill>
        <p:spPr bwMode="auto">
          <a:xfrm>
            <a:off x="5903173" y="3598753"/>
            <a:ext cx="403400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7" y="3602892"/>
            <a:ext cx="4320001" cy="2884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173" y="3600731"/>
            <a:ext cx="4034006" cy="2878022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-1" y="0"/>
            <a:ext cx="1860329" cy="1296219"/>
            <a:chOff x="0" y="-3"/>
            <a:chExt cx="1860329" cy="1296219"/>
          </a:xfrm>
        </p:grpSpPr>
        <p:sp>
          <p:nvSpPr>
            <p:cNvPr id="28" name="淚滴形 27"/>
            <p:cNvSpPr/>
            <p:nvPr/>
          </p:nvSpPr>
          <p:spPr>
            <a:xfrm rot="16200000">
              <a:off x="0" y="-3"/>
              <a:ext cx="1296219" cy="1296219"/>
            </a:xfrm>
            <a:prstGeom prst="teardrop">
              <a:avLst/>
            </a:prstGeom>
            <a:solidFill>
              <a:srgbClr val="21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31" name="文字方塊 15"/>
            <p:cNvSpPr txBox="1"/>
            <p:nvPr/>
          </p:nvSpPr>
          <p:spPr>
            <a:xfrm>
              <a:off x="24125" y="388776"/>
              <a:ext cx="183620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E-TALKING</a:t>
              </a:r>
              <a: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/>
              </a:r>
              <a:br>
                <a:rPr lang="en-US" altLang="zh-TW" sz="14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</a:br>
              <a:r>
                <a:rPr lang="en-US" altLang="zh-TW" sz="1100" dirty="0" smtClean="0">
                  <a:solidFill>
                    <a:schemeClr val="bg1"/>
                  </a:solidFill>
                  <a:latin typeface="Trebuchet MS" panose="020B0603020202020204" pitchFamily="34" charset="0"/>
                  <a:ea typeface="Malgun Gothic Semilight" panose="020B0502040204020203" pitchFamily="34" charset="-120"/>
                  <a:cs typeface="Malgun Gothic Semilight" panose="020B0502040204020203" pitchFamily="34" charset="-120"/>
                </a:rPr>
                <a:t>BEST FOR YOU</a:t>
              </a:r>
              <a:endParaRPr lang="zh-TW" altLang="en-US" sz="1100" dirty="0">
                <a:solidFill>
                  <a:schemeClr val="bg1"/>
                </a:solidFill>
                <a:latin typeface="Trebuchet MS" panose="020B0603020202020204" pitchFamily="34" charset="0"/>
                <a:ea typeface="Malgun Gothic Semilight" panose="020B0502040204020203" pitchFamily="34" charset="-120"/>
                <a:cs typeface="Malgun Gothic Semilight" panose="020B0502040204020203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84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657</Words>
  <Application>Microsoft Office PowerPoint</Application>
  <PresentationFormat>自訂</PresentationFormat>
  <Paragraphs>126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Malgun Gothic Semilight</vt:lpstr>
      <vt:lpstr>新細明體</vt:lpstr>
      <vt:lpstr>Arial</vt:lpstr>
      <vt:lpstr>Calibri</vt:lpstr>
      <vt:lpstr>Century Gothic</vt:lpstr>
      <vt:lpstr>Trebuchet MS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win7</dc:creator>
  <cp:lastModifiedBy>Etalking</cp:lastModifiedBy>
  <cp:revision>111</cp:revision>
  <dcterms:created xsi:type="dcterms:W3CDTF">2016-02-23T07:49:36Z</dcterms:created>
  <dcterms:modified xsi:type="dcterms:W3CDTF">2017-04-29T01:23:34Z</dcterms:modified>
</cp:coreProperties>
</file>